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27" d="100"/>
          <a:sy n="27" d="100"/>
        </p:scale>
        <p:origin x="52" y="14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7/23/2017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7/23/2017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1F8D-E1AF-4B0D-88CE-AA3463830CC5}"/>
              </a:ext>
            </a:extLst>
          </p:cNvPr>
          <p:cNvSpPr>
            <a:spLocks noGrp="1"/>
          </p:cNvSpPr>
          <p:nvPr>
            <p:ph type="ctrTitle"/>
          </p:nvPr>
        </p:nvSpPr>
        <p:spPr/>
        <p:txBody>
          <a:bodyPr/>
          <a:lstStyle/>
          <a:p>
            <a:br>
              <a:rPr lang="en-US" sz="6600" dirty="0"/>
            </a:br>
            <a:r>
              <a:rPr lang="en-US" sz="8000" dirty="0"/>
              <a:t>Discipleship</a:t>
            </a:r>
            <a:endParaRPr lang="en-US" sz="6600" dirty="0"/>
          </a:p>
        </p:txBody>
      </p:sp>
      <p:sp>
        <p:nvSpPr>
          <p:cNvPr id="3" name="Subtitle 2">
            <a:extLst>
              <a:ext uri="{FF2B5EF4-FFF2-40B4-BE49-F238E27FC236}">
                <a16:creationId xmlns:a16="http://schemas.microsoft.com/office/drawing/2014/main" id="{590D42F6-ED76-4FD8-BA35-B672BFF222D7}"/>
              </a:ext>
            </a:extLst>
          </p:cNvPr>
          <p:cNvSpPr>
            <a:spLocks noGrp="1"/>
          </p:cNvSpPr>
          <p:nvPr>
            <p:ph type="subTitle" idx="1"/>
          </p:nvPr>
        </p:nvSpPr>
        <p:spPr>
          <a:xfrm>
            <a:off x="1202267" y="5280847"/>
            <a:ext cx="10179734" cy="434974"/>
          </a:xfrm>
        </p:spPr>
        <p:txBody>
          <a:bodyPr>
            <a:normAutofit lnSpcReduction="10000"/>
          </a:bodyPr>
          <a:lstStyle/>
          <a:p>
            <a:r>
              <a:rPr lang="en-US" sz="2400" dirty="0"/>
              <a:t>The Biblical Pattern – Week 1</a:t>
            </a:r>
          </a:p>
        </p:txBody>
      </p:sp>
    </p:spTree>
    <p:extLst>
      <p:ext uri="{BB962C8B-B14F-4D97-AF65-F5344CB8AC3E}">
        <p14:creationId xmlns:p14="http://schemas.microsoft.com/office/powerpoint/2010/main" val="276814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EA29-2198-4182-8C93-A176B13F1AAE}"/>
              </a:ext>
            </a:extLst>
          </p:cNvPr>
          <p:cNvSpPr>
            <a:spLocks noGrp="1"/>
          </p:cNvSpPr>
          <p:nvPr>
            <p:ph type="title"/>
          </p:nvPr>
        </p:nvSpPr>
        <p:spPr/>
        <p:txBody>
          <a:bodyPr/>
          <a:lstStyle/>
          <a:p>
            <a:r>
              <a:rPr lang="en-US" dirty="0"/>
              <a:t>The </a:t>
            </a:r>
            <a:r>
              <a:rPr lang="en-US" u="sng" dirty="0"/>
              <a:t>Renovation</a:t>
            </a:r>
            <a:r>
              <a:rPr lang="en-US" dirty="0"/>
              <a:t>.</a:t>
            </a:r>
          </a:p>
        </p:txBody>
      </p:sp>
      <p:sp>
        <p:nvSpPr>
          <p:cNvPr id="3" name="Content Placeholder 2">
            <a:extLst>
              <a:ext uri="{FF2B5EF4-FFF2-40B4-BE49-F238E27FC236}">
                <a16:creationId xmlns:a16="http://schemas.microsoft.com/office/drawing/2014/main" id="{4BEA3138-5FE7-43E4-B9A1-B5972A30521D}"/>
              </a:ext>
            </a:extLst>
          </p:cNvPr>
          <p:cNvSpPr>
            <a:spLocks noGrp="1"/>
          </p:cNvSpPr>
          <p:nvPr>
            <p:ph idx="1"/>
          </p:nvPr>
        </p:nvSpPr>
        <p:spPr>
          <a:xfrm>
            <a:off x="818712" y="2222287"/>
            <a:ext cx="10554574" cy="4635713"/>
          </a:xfrm>
        </p:spPr>
        <p:txBody>
          <a:bodyPr>
            <a:normAutofit fontScale="92500" lnSpcReduction="20000"/>
          </a:bodyPr>
          <a:lstStyle/>
          <a:p>
            <a:r>
              <a:rPr lang="en-US" sz="3200" dirty="0"/>
              <a:t>Philippians 2:15 That ye may be blameless and harmless, the sons of God, without rebuke, in the midst of a crooked and perverse nation, among whom ye shine as lights in the world; </a:t>
            </a:r>
          </a:p>
          <a:p>
            <a:r>
              <a:rPr lang="en-US" sz="3200" dirty="0"/>
              <a:t>1 John 3:1-2 Behold, what manner of love the Father hath bestowed upon us, that we should be called the sons of God: therefore the world </a:t>
            </a:r>
            <a:r>
              <a:rPr lang="en-US" sz="3200" dirty="0" err="1"/>
              <a:t>knoweth</a:t>
            </a:r>
            <a:r>
              <a:rPr lang="en-US" sz="3200" dirty="0"/>
              <a:t> us not, because it knew him not.  2 Beloved, now are we the sons of God, and it doth not yet appear what we shall be: but we know that, when he shall appear, we shall be like him; for we shall see him as he is. </a:t>
            </a:r>
          </a:p>
        </p:txBody>
      </p:sp>
    </p:spTree>
    <p:extLst>
      <p:ext uri="{BB962C8B-B14F-4D97-AF65-F5344CB8AC3E}">
        <p14:creationId xmlns:p14="http://schemas.microsoft.com/office/powerpoint/2010/main" val="51472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7648-EC22-4A7E-8772-CB1E5DBC8A20}"/>
              </a:ext>
            </a:extLst>
          </p:cNvPr>
          <p:cNvSpPr>
            <a:spLocks noGrp="1"/>
          </p:cNvSpPr>
          <p:nvPr>
            <p:ph type="title"/>
          </p:nvPr>
        </p:nvSpPr>
        <p:spPr>
          <a:xfrm>
            <a:off x="810000" y="447188"/>
            <a:ext cx="11003628" cy="970450"/>
          </a:xfrm>
        </p:spPr>
        <p:txBody>
          <a:bodyPr/>
          <a:lstStyle/>
          <a:p>
            <a:r>
              <a:rPr lang="en-US" dirty="0"/>
              <a:t>Discipleship is the </a:t>
            </a:r>
            <a:r>
              <a:rPr lang="en-US" u="sng" dirty="0"/>
              <a:t>Heart</a:t>
            </a:r>
            <a:r>
              <a:rPr lang="en-US" dirty="0"/>
              <a:t> of God’s Mandate</a:t>
            </a:r>
          </a:p>
        </p:txBody>
      </p:sp>
      <p:sp>
        <p:nvSpPr>
          <p:cNvPr id="3" name="Content Placeholder 2">
            <a:extLst>
              <a:ext uri="{FF2B5EF4-FFF2-40B4-BE49-F238E27FC236}">
                <a16:creationId xmlns:a16="http://schemas.microsoft.com/office/drawing/2014/main" id="{51833B2B-F6A8-4836-83DB-BB7AF642AC55}"/>
              </a:ext>
            </a:extLst>
          </p:cNvPr>
          <p:cNvSpPr>
            <a:spLocks noGrp="1"/>
          </p:cNvSpPr>
          <p:nvPr>
            <p:ph idx="1"/>
          </p:nvPr>
        </p:nvSpPr>
        <p:spPr/>
        <p:txBody>
          <a:bodyPr>
            <a:normAutofit/>
          </a:bodyPr>
          <a:lstStyle/>
          <a:p>
            <a:r>
              <a:rPr lang="en-US" sz="3200" dirty="0"/>
              <a:t>GOD’S MISSION IS </a:t>
            </a:r>
            <a:r>
              <a:rPr lang="en-US" sz="3200" u="sng" dirty="0"/>
              <a:t>CLEAR</a:t>
            </a:r>
          </a:p>
          <a:p>
            <a:pPr lvl="1"/>
            <a:r>
              <a:rPr lang="en-US" sz="3000" dirty="0"/>
              <a:t>KEY:  Winning souls is not the </a:t>
            </a:r>
            <a:r>
              <a:rPr lang="en-US" sz="3000" u="sng" dirty="0"/>
              <a:t>fulfillment</a:t>
            </a:r>
            <a:r>
              <a:rPr lang="en-US" sz="3000" dirty="0"/>
              <a:t> of the commission – it is just the </a:t>
            </a:r>
            <a:r>
              <a:rPr lang="en-US" sz="3000" u="sng" dirty="0"/>
              <a:t>beginning</a:t>
            </a:r>
            <a:r>
              <a:rPr lang="en-US" sz="3000" dirty="0"/>
              <a:t>!</a:t>
            </a:r>
          </a:p>
          <a:p>
            <a:r>
              <a:rPr lang="en-US" sz="3200" dirty="0"/>
              <a:t>GOD’S MISSION IS </a:t>
            </a:r>
            <a:r>
              <a:rPr lang="en-US" sz="3200" u="sng" dirty="0"/>
              <a:t>CONSISTENT</a:t>
            </a:r>
            <a:r>
              <a:rPr lang="en-US" sz="3200" dirty="0"/>
              <a:t> THROUGHOUT THE </a:t>
            </a:r>
            <a:r>
              <a:rPr lang="en-US" sz="3200" u="sng" dirty="0"/>
              <a:t>DISPENSATIONS</a:t>
            </a:r>
            <a:r>
              <a:rPr lang="en-US" sz="3200" dirty="0"/>
              <a:t> OF BIBLICAL HISTORY. </a:t>
            </a:r>
          </a:p>
        </p:txBody>
      </p:sp>
    </p:spTree>
    <p:extLst>
      <p:ext uri="{BB962C8B-B14F-4D97-AF65-F5344CB8AC3E}">
        <p14:creationId xmlns:p14="http://schemas.microsoft.com/office/powerpoint/2010/main" val="112986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8F6BAD-44A4-42C1-A573-B9E68C8549E7}"/>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F30AADE-0A45-4FCE-9281-765BBE84838F}"/>
              </a:ext>
            </a:extLst>
          </p:cNvPr>
          <p:cNvSpPr>
            <a:spLocks noGrp="1"/>
          </p:cNvSpPr>
          <p:nvPr>
            <p:ph type="title"/>
          </p:nvPr>
        </p:nvSpPr>
        <p:spPr>
          <a:xfrm>
            <a:off x="810001" y="3429000"/>
            <a:ext cx="10571998" cy="970450"/>
          </a:xfrm>
        </p:spPr>
        <p:txBody>
          <a:bodyPr/>
          <a:lstStyle/>
          <a:p>
            <a:pPr algn="ctr"/>
            <a:r>
              <a:rPr lang="en-US" dirty="0"/>
              <a:t>KEY: The Dispensation of </a:t>
            </a:r>
            <a:r>
              <a:rPr lang="en-US" u="sng" dirty="0"/>
              <a:t>Grace</a:t>
            </a:r>
            <a:r>
              <a:rPr lang="en-US" dirty="0"/>
              <a:t> …</a:t>
            </a:r>
            <a:br>
              <a:rPr lang="en-US" dirty="0"/>
            </a:br>
            <a:r>
              <a:rPr lang="en-US" dirty="0"/>
              <a:t>Be Fruitful, Multiply and Replenish.</a:t>
            </a:r>
          </a:p>
        </p:txBody>
      </p:sp>
    </p:spTree>
    <p:extLst>
      <p:ext uri="{BB962C8B-B14F-4D97-AF65-F5344CB8AC3E}">
        <p14:creationId xmlns:p14="http://schemas.microsoft.com/office/powerpoint/2010/main" val="120346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7648-EC22-4A7E-8772-CB1E5DBC8A20}"/>
              </a:ext>
            </a:extLst>
          </p:cNvPr>
          <p:cNvSpPr>
            <a:spLocks noGrp="1"/>
          </p:cNvSpPr>
          <p:nvPr>
            <p:ph type="title"/>
          </p:nvPr>
        </p:nvSpPr>
        <p:spPr>
          <a:xfrm>
            <a:off x="810000" y="447188"/>
            <a:ext cx="11003628" cy="970450"/>
          </a:xfrm>
        </p:spPr>
        <p:txBody>
          <a:bodyPr/>
          <a:lstStyle/>
          <a:p>
            <a:r>
              <a:rPr lang="en-US" dirty="0"/>
              <a:t>Discipleship is the </a:t>
            </a:r>
            <a:r>
              <a:rPr lang="en-US" u="sng" dirty="0"/>
              <a:t>Heart</a:t>
            </a:r>
            <a:r>
              <a:rPr lang="en-US" dirty="0"/>
              <a:t> of God’s Mandate</a:t>
            </a:r>
          </a:p>
        </p:txBody>
      </p:sp>
      <p:sp>
        <p:nvSpPr>
          <p:cNvPr id="3" name="Content Placeholder 2">
            <a:extLst>
              <a:ext uri="{FF2B5EF4-FFF2-40B4-BE49-F238E27FC236}">
                <a16:creationId xmlns:a16="http://schemas.microsoft.com/office/drawing/2014/main" id="{51833B2B-F6A8-4836-83DB-BB7AF642AC55}"/>
              </a:ext>
            </a:extLst>
          </p:cNvPr>
          <p:cNvSpPr>
            <a:spLocks noGrp="1"/>
          </p:cNvSpPr>
          <p:nvPr>
            <p:ph idx="1"/>
          </p:nvPr>
        </p:nvSpPr>
        <p:spPr>
          <a:xfrm>
            <a:off x="818712" y="2148717"/>
            <a:ext cx="10554574" cy="4735561"/>
          </a:xfrm>
        </p:spPr>
        <p:txBody>
          <a:bodyPr>
            <a:normAutofit/>
          </a:bodyPr>
          <a:lstStyle/>
          <a:p>
            <a:r>
              <a:rPr lang="en-US" sz="3200" dirty="0"/>
              <a:t>GOD’S MISSION IS </a:t>
            </a:r>
            <a:r>
              <a:rPr lang="en-US" sz="3200" u="sng" dirty="0"/>
              <a:t>CLEAR</a:t>
            </a:r>
          </a:p>
          <a:p>
            <a:r>
              <a:rPr lang="en-US" sz="3200" dirty="0"/>
              <a:t>GOD’S MISSION IS </a:t>
            </a:r>
            <a:r>
              <a:rPr lang="en-US" sz="3200" u="sng" dirty="0"/>
              <a:t>CONSISTENT</a:t>
            </a:r>
            <a:r>
              <a:rPr lang="en-US" sz="3200" dirty="0"/>
              <a:t> THROUGHOUT THE </a:t>
            </a:r>
            <a:r>
              <a:rPr lang="en-US" sz="3200" u="sng" dirty="0"/>
              <a:t>DISPENSATIONS</a:t>
            </a:r>
            <a:r>
              <a:rPr lang="en-US" sz="3200" dirty="0"/>
              <a:t> OF BIBLICAL HISTORY. </a:t>
            </a:r>
          </a:p>
          <a:p>
            <a:r>
              <a:rPr lang="en-US" sz="3200" dirty="0"/>
              <a:t>GOD'S MISSION ALSO INVOLVES </a:t>
            </a:r>
            <a:r>
              <a:rPr lang="en-US" sz="3200" u="sng" dirty="0"/>
              <a:t>HIS SON </a:t>
            </a:r>
            <a:r>
              <a:rPr lang="en-US" sz="3200" dirty="0"/>
              <a:t>THE LORD JESUS CHRIST - Titus 1:2</a:t>
            </a:r>
          </a:p>
          <a:p>
            <a:pPr lvl="1"/>
            <a:r>
              <a:rPr lang="en-US" sz="3000" dirty="0"/>
              <a:t>There were two </a:t>
            </a:r>
            <a:r>
              <a:rPr lang="en-US" sz="3000" u="sng" dirty="0"/>
              <a:t>purposes</a:t>
            </a:r>
            <a:r>
              <a:rPr lang="en-US" sz="3000" dirty="0"/>
              <a:t> for the first coming of Jesus Christ.</a:t>
            </a:r>
          </a:p>
          <a:p>
            <a:r>
              <a:rPr lang="en-US" sz="3200" dirty="0"/>
              <a:t>GOD’S MISSION IS </a:t>
            </a:r>
            <a:r>
              <a:rPr lang="en-US" sz="3200" u="sng" dirty="0"/>
              <a:t>CONSUMING</a:t>
            </a:r>
          </a:p>
        </p:txBody>
      </p:sp>
    </p:spTree>
    <p:extLst>
      <p:ext uri="{BB962C8B-B14F-4D97-AF65-F5344CB8AC3E}">
        <p14:creationId xmlns:p14="http://schemas.microsoft.com/office/powerpoint/2010/main" val="278258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8F6BAD-44A4-42C1-A573-B9E68C8549E7}"/>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F30AADE-0A45-4FCE-9281-765BBE84838F}"/>
              </a:ext>
            </a:extLst>
          </p:cNvPr>
          <p:cNvSpPr>
            <a:spLocks noGrp="1"/>
          </p:cNvSpPr>
          <p:nvPr>
            <p:ph type="title"/>
          </p:nvPr>
        </p:nvSpPr>
        <p:spPr>
          <a:xfrm>
            <a:off x="810001" y="3429000"/>
            <a:ext cx="10571998" cy="970450"/>
          </a:xfrm>
        </p:spPr>
        <p:txBody>
          <a:bodyPr/>
          <a:lstStyle/>
          <a:p>
            <a:pPr algn="ctr"/>
            <a:r>
              <a:rPr lang="en-US" dirty="0"/>
              <a:t>Discipleship is the </a:t>
            </a:r>
            <a:r>
              <a:rPr lang="en-US" u="sng" dirty="0"/>
              <a:t>transfer</a:t>
            </a:r>
            <a:r>
              <a:rPr lang="en-US" dirty="0"/>
              <a:t> of the reality of spiritual </a:t>
            </a:r>
            <a:r>
              <a:rPr lang="en-US" u="sng" dirty="0"/>
              <a:t>life</a:t>
            </a:r>
            <a:r>
              <a:rPr lang="en-US" dirty="0"/>
              <a:t> from one person to another. </a:t>
            </a:r>
          </a:p>
        </p:txBody>
      </p:sp>
    </p:spTree>
    <p:extLst>
      <p:ext uri="{BB962C8B-B14F-4D97-AF65-F5344CB8AC3E}">
        <p14:creationId xmlns:p14="http://schemas.microsoft.com/office/powerpoint/2010/main" val="380835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7648-EC22-4A7E-8772-CB1E5DBC8A20}"/>
              </a:ext>
            </a:extLst>
          </p:cNvPr>
          <p:cNvSpPr>
            <a:spLocks noGrp="1"/>
          </p:cNvSpPr>
          <p:nvPr>
            <p:ph type="title"/>
          </p:nvPr>
        </p:nvSpPr>
        <p:spPr>
          <a:xfrm>
            <a:off x="810000" y="447188"/>
            <a:ext cx="11003628" cy="1150384"/>
          </a:xfrm>
        </p:spPr>
        <p:txBody>
          <a:bodyPr/>
          <a:lstStyle/>
          <a:p>
            <a:r>
              <a:rPr lang="en-US" dirty="0"/>
              <a:t> Discipleship is the practical process that leads to </a:t>
            </a:r>
            <a:r>
              <a:rPr lang="en-US" u="sng" dirty="0"/>
              <a:t>conformity</a:t>
            </a:r>
            <a:r>
              <a:rPr lang="en-US" dirty="0"/>
              <a:t> to the </a:t>
            </a:r>
            <a:r>
              <a:rPr lang="en-US" u="sng" dirty="0"/>
              <a:t>image</a:t>
            </a:r>
            <a:r>
              <a:rPr lang="en-US" dirty="0"/>
              <a:t> of Christ.</a:t>
            </a:r>
          </a:p>
        </p:txBody>
      </p:sp>
      <p:sp>
        <p:nvSpPr>
          <p:cNvPr id="3" name="Content Placeholder 2">
            <a:extLst>
              <a:ext uri="{FF2B5EF4-FFF2-40B4-BE49-F238E27FC236}">
                <a16:creationId xmlns:a16="http://schemas.microsoft.com/office/drawing/2014/main" id="{51833B2B-F6A8-4836-83DB-BB7AF642AC55}"/>
              </a:ext>
            </a:extLst>
          </p:cNvPr>
          <p:cNvSpPr>
            <a:spLocks noGrp="1"/>
          </p:cNvSpPr>
          <p:nvPr>
            <p:ph idx="1"/>
          </p:nvPr>
        </p:nvSpPr>
        <p:spPr>
          <a:xfrm>
            <a:off x="818712" y="1713186"/>
            <a:ext cx="10554574" cy="5276193"/>
          </a:xfrm>
        </p:spPr>
        <p:txBody>
          <a:bodyPr>
            <a:normAutofit/>
          </a:bodyPr>
          <a:lstStyle/>
          <a:p>
            <a:r>
              <a:rPr lang="en-US" sz="3200" dirty="0"/>
              <a:t>The mandate.</a:t>
            </a:r>
          </a:p>
          <a:p>
            <a:r>
              <a:rPr lang="en-US" sz="3200" dirty="0"/>
              <a:t>The meaning.</a:t>
            </a:r>
          </a:p>
          <a:p>
            <a:pPr lvl="1"/>
            <a:r>
              <a:rPr lang="en-US" sz="3000" dirty="0"/>
              <a:t>Disciple = “</a:t>
            </a:r>
            <a:r>
              <a:rPr lang="en-US" sz="3000" u="sng" dirty="0"/>
              <a:t>Learner</a:t>
            </a:r>
            <a:r>
              <a:rPr lang="en-US" sz="3000" dirty="0"/>
              <a:t>.”</a:t>
            </a:r>
          </a:p>
          <a:p>
            <a:r>
              <a:rPr lang="en-US" sz="3200" dirty="0"/>
              <a:t>The significance.</a:t>
            </a:r>
          </a:p>
          <a:p>
            <a:r>
              <a:rPr lang="en-US" sz="3200" dirty="0"/>
              <a:t>The lesson.</a:t>
            </a:r>
          </a:p>
          <a:p>
            <a:r>
              <a:rPr lang="en-US" sz="3200" dirty="0"/>
              <a:t>The Implications: Discipleship is a </a:t>
            </a:r>
            <a:r>
              <a:rPr lang="en-US" sz="3200" u="sng" dirty="0"/>
              <a:t>process</a:t>
            </a:r>
            <a:r>
              <a:rPr lang="en-US" sz="3200" dirty="0"/>
              <a:t> that can be </a:t>
            </a:r>
            <a:r>
              <a:rPr lang="en-US" sz="3200" u="sng" dirty="0"/>
              <a:t>measured</a:t>
            </a:r>
            <a:r>
              <a:rPr lang="en-US" sz="3200" dirty="0"/>
              <a:t> by four key indicators</a:t>
            </a:r>
          </a:p>
        </p:txBody>
      </p:sp>
    </p:spTree>
    <p:extLst>
      <p:ext uri="{BB962C8B-B14F-4D97-AF65-F5344CB8AC3E}">
        <p14:creationId xmlns:p14="http://schemas.microsoft.com/office/powerpoint/2010/main" val="25133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7648-EC22-4A7E-8772-CB1E5DBC8A20}"/>
              </a:ext>
            </a:extLst>
          </p:cNvPr>
          <p:cNvSpPr>
            <a:spLocks noGrp="1"/>
          </p:cNvSpPr>
          <p:nvPr>
            <p:ph type="title"/>
          </p:nvPr>
        </p:nvSpPr>
        <p:spPr>
          <a:xfrm>
            <a:off x="810000" y="447188"/>
            <a:ext cx="11003628" cy="1150384"/>
          </a:xfrm>
        </p:spPr>
        <p:txBody>
          <a:bodyPr/>
          <a:lstStyle/>
          <a:p>
            <a:r>
              <a:rPr lang="en-US" dirty="0"/>
              <a:t>The four goals of discipleship.</a:t>
            </a:r>
          </a:p>
        </p:txBody>
      </p:sp>
      <p:sp>
        <p:nvSpPr>
          <p:cNvPr id="3" name="Content Placeholder 2">
            <a:extLst>
              <a:ext uri="{FF2B5EF4-FFF2-40B4-BE49-F238E27FC236}">
                <a16:creationId xmlns:a16="http://schemas.microsoft.com/office/drawing/2014/main" id="{51833B2B-F6A8-4836-83DB-BB7AF642AC55}"/>
              </a:ext>
            </a:extLst>
          </p:cNvPr>
          <p:cNvSpPr>
            <a:spLocks noGrp="1"/>
          </p:cNvSpPr>
          <p:nvPr>
            <p:ph idx="1"/>
          </p:nvPr>
        </p:nvSpPr>
        <p:spPr>
          <a:xfrm>
            <a:off x="818712" y="1713186"/>
            <a:ext cx="10554574" cy="5276193"/>
          </a:xfrm>
        </p:spPr>
        <p:txBody>
          <a:bodyPr>
            <a:normAutofit/>
          </a:bodyPr>
          <a:lstStyle/>
          <a:p>
            <a:r>
              <a:rPr lang="en-US" sz="3200" dirty="0"/>
              <a:t>To establish the believer in the </a:t>
            </a:r>
            <a:r>
              <a:rPr lang="en-US" sz="3200" u="sng" dirty="0"/>
              <a:t>Worship</a:t>
            </a:r>
            <a:r>
              <a:rPr lang="en-US" sz="3200" dirty="0"/>
              <a:t> of God.</a:t>
            </a:r>
          </a:p>
          <a:p>
            <a:r>
              <a:rPr lang="en-US" sz="3200" dirty="0"/>
              <a:t>To establish the believer in the </a:t>
            </a:r>
            <a:r>
              <a:rPr lang="en-US" sz="3200" u="sng" dirty="0"/>
              <a:t>Word</a:t>
            </a:r>
            <a:r>
              <a:rPr lang="en-US" sz="3200" dirty="0"/>
              <a:t> of God.  </a:t>
            </a:r>
          </a:p>
          <a:p>
            <a:r>
              <a:rPr lang="en-US" sz="3200" dirty="0"/>
              <a:t>To establish the believer in the </a:t>
            </a:r>
            <a:r>
              <a:rPr lang="en-US" sz="3200" u="sng" dirty="0"/>
              <a:t>Church</a:t>
            </a:r>
            <a:r>
              <a:rPr lang="en-US" sz="3200" dirty="0"/>
              <a:t>. </a:t>
            </a:r>
          </a:p>
          <a:p>
            <a:r>
              <a:rPr lang="en-US" sz="3200" dirty="0"/>
              <a:t>To establish the believer with us in </a:t>
            </a:r>
            <a:r>
              <a:rPr lang="en-US" sz="3200" u="sng" dirty="0"/>
              <a:t>Ministry</a:t>
            </a:r>
            <a:r>
              <a:rPr lang="en-US" sz="3200" dirty="0"/>
              <a:t>. </a:t>
            </a:r>
          </a:p>
        </p:txBody>
      </p:sp>
    </p:spTree>
    <p:extLst>
      <p:ext uri="{BB962C8B-B14F-4D97-AF65-F5344CB8AC3E}">
        <p14:creationId xmlns:p14="http://schemas.microsoft.com/office/powerpoint/2010/main" val="203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8F6BAD-44A4-42C1-A573-B9E68C8549E7}"/>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F30AADE-0A45-4FCE-9281-765BBE84838F}"/>
              </a:ext>
            </a:extLst>
          </p:cNvPr>
          <p:cNvSpPr>
            <a:spLocks noGrp="1"/>
          </p:cNvSpPr>
          <p:nvPr>
            <p:ph type="title"/>
          </p:nvPr>
        </p:nvSpPr>
        <p:spPr>
          <a:xfrm>
            <a:off x="810001" y="3429000"/>
            <a:ext cx="10571998" cy="970450"/>
          </a:xfrm>
        </p:spPr>
        <p:txBody>
          <a:bodyPr/>
          <a:lstStyle/>
          <a:p>
            <a:pPr algn="ctr"/>
            <a:r>
              <a:rPr lang="en-US" dirty="0"/>
              <a:t>Discipleship is a possess that has both a </a:t>
            </a:r>
            <a:r>
              <a:rPr lang="en-US" u="sng" dirty="0"/>
              <a:t>beginning</a:t>
            </a:r>
            <a:r>
              <a:rPr lang="en-US" dirty="0"/>
              <a:t> and an </a:t>
            </a:r>
            <a:r>
              <a:rPr lang="en-US" u="sng" dirty="0"/>
              <a:t>ending</a:t>
            </a:r>
            <a:r>
              <a:rPr lang="en-US" dirty="0"/>
              <a:t>.</a:t>
            </a:r>
          </a:p>
        </p:txBody>
      </p:sp>
    </p:spTree>
    <p:extLst>
      <p:ext uri="{BB962C8B-B14F-4D97-AF65-F5344CB8AC3E}">
        <p14:creationId xmlns:p14="http://schemas.microsoft.com/office/powerpoint/2010/main" val="256507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3D95-95D8-4CC6-B6E4-C0246013930C}"/>
              </a:ext>
            </a:extLst>
          </p:cNvPr>
          <p:cNvSpPr>
            <a:spLocks noGrp="1"/>
          </p:cNvSpPr>
          <p:nvPr>
            <p:ph type="title"/>
          </p:nvPr>
        </p:nvSpPr>
        <p:spPr/>
        <p:txBody>
          <a:bodyPr/>
          <a:lstStyle/>
          <a:p>
            <a:r>
              <a:rPr lang="en-US" dirty="0"/>
              <a:t>GOD'S MISSION IS TO ESTABLISH A </a:t>
            </a:r>
            <a:r>
              <a:rPr lang="en-US" u="sng" dirty="0"/>
              <a:t>KINGDOM</a:t>
            </a:r>
            <a:r>
              <a:rPr lang="en-US" dirty="0"/>
              <a:t> - Isaiah 9:6-7</a:t>
            </a:r>
          </a:p>
        </p:txBody>
      </p:sp>
      <p:sp>
        <p:nvSpPr>
          <p:cNvPr id="3" name="Content Placeholder 2">
            <a:extLst>
              <a:ext uri="{FF2B5EF4-FFF2-40B4-BE49-F238E27FC236}">
                <a16:creationId xmlns:a16="http://schemas.microsoft.com/office/drawing/2014/main" id="{DAB999D8-4FF8-40D6-9957-DF05E0B6E9B5}"/>
              </a:ext>
            </a:extLst>
          </p:cNvPr>
          <p:cNvSpPr>
            <a:spLocks noGrp="1"/>
          </p:cNvSpPr>
          <p:nvPr>
            <p:ph idx="1"/>
          </p:nvPr>
        </p:nvSpPr>
        <p:spPr/>
        <p:txBody>
          <a:bodyPr>
            <a:normAutofit/>
          </a:bodyPr>
          <a:lstStyle/>
          <a:p>
            <a:r>
              <a:rPr lang="en-US" sz="3200" dirty="0"/>
              <a:t> God's Kingdom will </a:t>
            </a:r>
            <a:r>
              <a:rPr lang="en-US" sz="3200" u="sng" dirty="0"/>
              <a:t>grow</a:t>
            </a:r>
            <a:r>
              <a:rPr lang="en-US" sz="3200" dirty="0"/>
              <a:t>.</a:t>
            </a:r>
          </a:p>
          <a:p>
            <a:r>
              <a:rPr lang="en-US" sz="3200" dirty="0"/>
              <a:t>	God's Kingdom will never </a:t>
            </a:r>
            <a:r>
              <a:rPr lang="en-US" sz="3200" u="sng" dirty="0"/>
              <a:t>cease</a:t>
            </a:r>
            <a:r>
              <a:rPr lang="en-US" sz="3200" dirty="0"/>
              <a:t>.</a:t>
            </a:r>
          </a:p>
          <a:p>
            <a:r>
              <a:rPr lang="en-US" sz="3200" dirty="0"/>
              <a:t>	God's </a:t>
            </a:r>
            <a:r>
              <a:rPr lang="en-US" sz="3200" u="sng" dirty="0"/>
              <a:t>zeal</a:t>
            </a:r>
            <a:r>
              <a:rPr lang="en-US" sz="3200" dirty="0"/>
              <a:t> will ensure this takes place.</a:t>
            </a:r>
          </a:p>
          <a:p>
            <a:endParaRPr lang="en-US" sz="3200" dirty="0"/>
          </a:p>
        </p:txBody>
      </p:sp>
    </p:spTree>
    <p:extLst>
      <p:ext uri="{BB962C8B-B14F-4D97-AF65-F5344CB8AC3E}">
        <p14:creationId xmlns:p14="http://schemas.microsoft.com/office/powerpoint/2010/main" val="7781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1C8B9-E86F-4B4B-AD3B-01D9C9C42403}"/>
              </a:ext>
            </a:extLst>
          </p:cNvPr>
          <p:cNvPicPr>
            <a:picLocks noChangeAspect="1"/>
          </p:cNvPicPr>
          <p:nvPr/>
        </p:nvPicPr>
        <p:blipFill rotWithShape="1">
          <a:blip r:embed="rId2"/>
          <a:srcRect t="12841" r="9091" b="5341"/>
          <a:stretch/>
        </p:blipFill>
        <p:spPr>
          <a:xfrm>
            <a:off x="20" y="10"/>
            <a:ext cx="12191980" cy="6857989"/>
          </a:xfrm>
          <a:prstGeom prst="rect">
            <a:avLst/>
          </a:prstGeom>
        </p:spPr>
      </p:pic>
      <p:sp>
        <p:nvSpPr>
          <p:cNvPr id="9"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3493-D203-4A71-A093-EB3CE20845E1}"/>
              </a:ext>
            </a:extLst>
          </p:cNvPr>
          <p:cNvSpPr>
            <a:spLocks noGrp="1"/>
          </p:cNvSpPr>
          <p:nvPr>
            <p:ph idx="1"/>
          </p:nvPr>
        </p:nvSpPr>
        <p:spPr>
          <a:xfrm>
            <a:off x="818712" y="683046"/>
            <a:ext cx="4921687" cy="5362154"/>
          </a:xfrm>
        </p:spPr>
        <p:txBody>
          <a:bodyPr>
            <a:normAutofit/>
          </a:bodyPr>
          <a:lstStyle/>
          <a:p>
            <a:r>
              <a:rPr lang="en-US" sz="3200" dirty="0"/>
              <a:t> </a:t>
            </a:r>
            <a:r>
              <a:rPr lang="en-US" sz="3600" dirty="0"/>
              <a:t>God has a plan for this </a:t>
            </a:r>
            <a:r>
              <a:rPr lang="en-US" sz="3600" u="sng" dirty="0"/>
              <a:t>PLANET</a:t>
            </a:r>
            <a:r>
              <a:rPr lang="en-US" sz="3600" dirty="0"/>
              <a:t> and the </a:t>
            </a:r>
            <a:r>
              <a:rPr lang="en-US" sz="3600" u="sng" dirty="0"/>
              <a:t>UNIVERSE</a:t>
            </a:r>
            <a:r>
              <a:rPr lang="en-US" sz="3600" dirty="0"/>
              <a:t>.</a:t>
            </a:r>
          </a:p>
          <a:p>
            <a:r>
              <a:rPr lang="en-US" sz="3600" dirty="0"/>
              <a:t>God has a plan for your </a:t>
            </a:r>
            <a:r>
              <a:rPr lang="en-US" sz="3600" u="sng" dirty="0"/>
              <a:t>LIFE</a:t>
            </a:r>
            <a:r>
              <a:rPr lang="en-US" sz="3600" dirty="0"/>
              <a:t>.</a:t>
            </a:r>
            <a:endParaRPr lang="en-US" sz="3200" dirty="0"/>
          </a:p>
        </p:txBody>
      </p:sp>
    </p:spTree>
    <p:extLst>
      <p:ext uri="{BB962C8B-B14F-4D97-AF65-F5344CB8AC3E}">
        <p14:creationId xmlns:p14="http://schemas.microsoft.com/office/powerpoint/2010/main" val="17261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8F6BAD-44A4-42C1-A573-B9E68C8549E7}"/>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0AADE-0A45-4FCE-9281-765BBE84838F}"/>
              </a:ext>
            </a:extLst>
          </p:cNvPr>
          <p:cNvSpPr>
            <a:spLocks noGrp="1"/>
          </p:cNvSpPr>
          <p:nvPr>
            <p:ph type="title"/>
          </p:nvPr>
        </p:nvSpPr>
        <p:spPr>
          <a:xfrm>
            <a:off x="810001" y="3429000"/>
            <a:ext cx="10571998" cy="970450"/>
          </a:xfrm>
        </p:spPr>
        <p:txBody>
          <a:bodyPr/>
          <a:lstStyle/>
          <a:p>
            <a:pPr algn="ctr"/>
            <a:r>
              <a:rPr lang="en-US" dirty="0"/>
              <a:t>The biblical truth can be </a:t>
            </a:r>
            <a:r>
              <a:rPr lang="en-US" i="1" u="sng" dirty="0"/>
              <a:t>inferred</a:t>
            </a:r>
            <a:r>
              <a:rPr lang="en-US" dirty="0"/>
              <a:t> by comparing Scripture with Scripture.</a:t>
            </a:r>
          </a:p>
        </p:txBody>
      </p:sp>
    </p:spTree>
    <p:extLst>
      <p:ext uri="{BB962C8B-B14F-4D97-AF65-F5344CB8AC3E}">
        <p14:creationId xmlns:p14="http://schemas.microsoft.com/office/powerpoint/2010/main" val="142127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FA01B-4512-4E6F-A6DE-54A22AECB8F4}"/>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4E1968-E0F0-4A7A-916A-E1482C06EDDF}"/>
              </a:ext>
            </a:extLst>
          </p:cNvPr>
          <p:cNvSpPr>
            <a:spLocks noGrp="1"/>
          </p:cNvSpPr>
          <p:nvPr>
            <p:ph idx="1"/>
          </p:nvPr>
        </p:nvSpPr>
        <p:spPr>
          <a:xfrm>
            <a:off x="827424" y="504497"/>
            <a:ext cx="10554574" cy="6106509"/>
          </a:xfrm>
        </p:spPr>
        <p:txBody>
          <a:bodyPr>
            <a:normAutofit/>
          </a:bodyPr>
          <a:lstStyle/>
          <a:p>
            <a:r>
              <a:rPr lang="en-US" sz="3200" dirty="0"/>
              <a:t>Job 1:6 Now there was a day when the sons of God came to present themselves before the LORD, and Satan came also among them. </a:t>
            </a:r>
          </a:p>
          <a:p>
            <a:r>
              <a:rPr lang="en-US" sz="3200" dirty="0"/>
              <a:t>2:1 Again there was a day when the sons of God came to present themselves before the LORD, and Satan came also among them to present himself before the LORD. </a:t>
            </a:r>
          </a:p>
          <a:p>
            <a:r>
              <a:rPr lang="en-US" sz="3200" dirty="0"/>
              <a:t>Job 38:7 When the morning stars sang together, and all the sons of God shouted for joy? </a:t>
            </a:r>
          </a:p>
        </p:txBody>
      </p:sp>
    </p:spTree>
    <p:extLst>
      <p:ext uri="{BB962C8B-B14F-4D97-AF65-F5344CB8AC3E}">
        <p14:creationId xmlns:p14="http://schemas.microsoft.com/office/powerpoint/2010/main" val="1444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FA01B-4512-4E6F-A6DE-54A22AECB8F4}"/>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D64E1968-E0F0-4A7A-916A-E1482C06EDDF}"/>
              </a:ext>
            </a:extLst>
          </p:cNvPr>
          <p:cNvSpPr>
            <a:spLocks noGrp="1"/>
          </p:cNvSpPr>
          <p:nvPr>
            <p:ph idx="1"/>
          </p:nvPr>
        </p:nvSpPr>
        <p:spPr>
          <a:xfrm>
            <a:off x="827424" y="504497"/>
            <a:ext cx="10554574" cy="6106509"/>
          </a:xfrm>
        </p:spPr>
        <p:txBody>
          <a:bodyPr>
            <a:normAutofit/>
          </a:bodyPr>
          <a:lstStyle/>
          <a:p>
            <a:r>
              <a:rPr lang="en-US" sz="3200" dirty="0"/>
              <a:t>Genesis 6:2 That the sons of God saw the daughters of men that they were fair; and they took them wives of all which they chose. </a:t>
            </a:r>
          </a:p>
          <a:p>
            <a:r>
              <a:rPr lang="en-US" sz="3200" dirty="0"/>
              <a:t>6:4 There were giants in the earth in those days; and also after that, when the sons of God came in unto the daughters of men, and they bare children to them, the same became mighty men which were of old, men of renown. </a:t>
            </a:r>
          </a:p>
        </p:txBody>
      </p:sp>
    </p:spTree>
    <p:extLst>
      <p:ext uri="{BB962C8B-B14F-4D97-AF65-F5344CB8AC3E}">
        <p14:creationId xmlns:p14="http://schemas.microsoft.com/office/powerpoint/2010/main" val="33295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FA01B-4512-4E6F-A6DE-54A22AECB8F4}"/>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D64E1968-E0F0-4A7A-916A-E1482C06EDDF}"/>
              </a:ext>
            </a:extLst>
          </p:cNvPr>
          <p:cNvSpPr>
            <a:spLocks noGrp="1"/>
          </p:cNvSpPr>
          <p:nvPr>
            <p:ph idx="1"/>
          </p:nvPr>
        </p:nvSpPr>
        <p:spPr>
          <a:xfrm>
            <a:off x="827424" y="504497"/>
            <a:ext cx="10554574" cy="6106509"/>
          </a:xfrm>
        </p:spPr>
        <p:txBody>
          <a:bodyPr>
            <a:normAutofit/>
          </a:bodyPr>
          <a:lstStyle/>
          <a:p>
            <a:r>
              <a:rPr lang="en-US" sz="3200" dirty="0"/>
              <a:t>2 Peter 2:4 For if God spared not the angels that sinned, but cast them down to hell, and delivered them into chains of darkness, to be reserved unto judgment;</a:t>
            </a:r>
          </a:p>
        </p:txBody>
      </p:sp>
    </p:spTree>
    <p:extLst>
      <p:ext uri="{BB962C8B-B14F-4D97-AF65-F5344CB8AC3E}">
        <p14:creationId xmlns:p14="http://schemas.microsoft.com/office/powerpoint/2010/main" val="295212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EA29-2198-4182-8C93-A176B13F1AAE}"/>
              </a:ext>
            </a:extLst>
          </p:cNvPr>
          <p:cNvSpPr>
            <a:spLocks noGrp="1"/>
          </p:cNvSpPr>
          <p:nvPr>
            <p:ph type="title"/>
          </p:nvPr>
        </p:nvSpPr>
        <p:spPr/>
        <p:txBody>
          <a:bodyPr/>
          <a:lstStyle/>
          <a:p>
            <a:r>
              <a:rPr lang="en-US" dirty="0"/>
              <a:t>The </a:t>
            </a:r>
            <a:r>
              <a:rPr lang="en-US" u="sng" dirty="0"/>
              <a:t>Rebellion</a:t>
            </a:r>
            <a:r>
              <a:rPr lang="en-US" dirty="0"/>
              <a:t>.</a:t>
            </a:r>
          </a:p>
        </p:txBody>
      </p:sp>
      <p:sp>
        <p:nvSpPr>
          <p:cNvPr id="3" name="Content Placeholder 2">
            <a:extLst>
              <a:ext uri="{FF2B5EF4-FFF2-40B4-BE49-F238E27FC236}">
                <a16:creationId xmlns:a16="http://schemas.microsoft.com/office/drawing/2014/main" id="{4BEA3138-5FE7-43E4-B9A1-B5972A30521D}"/>
              </a:ext>
            </a:extLst>
          </p:cNvPr>
          <p:cNvSpPr>
            <a:spLocks noGrp="1"/>
          </p:cNvSpPr>
          <p:nvPr>
            <p:ph idx="1"/>
          </p:nvPr>
        </p:nvSpPr>
        <p:spPr>
          <a:xfrm>
            <a:off x="818712" y="2222287"/>
            <a:ext cx="10554574" cy="4241575"/>
          </a:xfrm>
        </p:spPr>
        <p:txBody>
          <a:bodyPr>
            <a:normAutofit/>
          </a:bodyPr>
          <a:lstStyle/>
          <a:p>
            <a:r>
              <a:rPr lang="en-US" sz="3200" dirty="0"/>
              <a:t>Revelation 12:3-4 And there appeared another wonder in heaven; and behold a great red dragon, having seven heads and ten horns, and seven crowns upon his heads. 4  And his tail drew the third part of the stars of heaven, and did cast them to the earth: and the dragon stood before the woman which was ready to be delivered, for to devour her child as soon as it was born.</a:t>
            </a:r>
          </a:p>
        </p:txBody>
      </p:sp>
    </p:spTree>
    <p:extLst>
      <p:ext uri="{BB962C8B-B14F-4D97-AF65-F5344CB8AC3E}">
        <p14:creationId xmlns:p14="http://schemas.microsoft.com/office/powerpoint/2010/main" val="2860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EA29-2198-4182-8C93-A176B13F1AAE}"/>
              </a:ext>
            </a:extLst>
          </p:cNvPr>
          <p:cNvSpPr>
            <a:spLocks noGrp="1"/>
          </p:cNvSpPr>
          <p:nvPr>
            <p:ph type="title"/>
          </p:nvPr>
        </p:nvSpPr>
        <p:spPr/>
        <p:txBody>
          <a:bodyPr/>
          <a:lstStyle/>
          <a:p>
            <a:r>
              <a:rPr lang="en-US" dirty="0"/>
              <a:t>The </a:t>
            </a:r>
            <a:r>
              <a:rPr lang="en-US" u="sng" dirty="0"/>
              <a:t>Renovation</a:t>
            </a:r>
            <a:r>
              <a:rPr lang="en-US" dirty="0"/>
              <a:t>.</a:t>
            </a:r>
          </a:p>
        </p:txBody>
      </p:sp>
      <p:sp>
        <p:nvSpPr>
          <p:cNvPr id="3" name="Content Placeholder 2">
            <a:extLst>
              <a:ext uri="{FF2B5EF4-FFF2-40B4-BE49-F238E27FC236}">
                <a16:creationId xmlns:a16="http://schemas.microsoft.com/office/drawing/2014/main" id="{4BEA3138-5FE7-43E4-B9A1-B5972A30521D}"/>
              </a:ext>
            </a:extLst>
          </p:cNvPr>
          <p:cNvSpPr>
            <a:spLocks noGrp="1"/>
          </p:cNvSpPr>
          <p:nvPr>
            <p:ph idx="1"/>
          </p:nvPr>
        </p:nvSpPr>
        <p:spPr>
          <a:xfrm>
            <a:off x="818712" y="2222287"/>
            <a:ext cx="10554574" cy="4241575"/>
          </a:xfrm>
        </p:spPr>
        <p:txBody>
          <a:bodyPr>
            <a:normAutofit/>
          </a:bodyPr>
          <a:lstStyle/>
          <a:p>
            <a:r>
              <a:rPr lang="en-US" sz="3200" dirty="0"/>
              <a:t>John 1:12 But as many as received him, to them gave he power to become the sons of God, even to them that believe on his name: </a:t>
            </a:r>
          </a:p>
          <a:p>
            <a:r>
              <a:rPr lang="en-US" sz="3200" dirty="0"/>
              <a:t>Romans 8:14 For as many as are led by the Spirit of God, they are the sons of God. </a:t>
            </a:r>
          </a:p>
          <a:p>
            <a:r>
              <a:rPr lang="en-US" sz="3200" dirty="0"/>
              <a:t>8:19 For the earnest expectation of the creature </a:t>
            </a:r>
            <a:r>
              <a:rPr lang="en-US" sz="3200" dirty="0" err="1"/>
              <a:t>waiteth</a:t>
            </a:r>
            <a:r>
              <a:rPr lang="en-US" sz="3200" dirty="0"/>
              <a:t> for the manifestation of the sons of God. </a:t>
            </a:r>
          </a:p>
        </p:txBody>
      </p:sp>
    </p:spTree>
    <p:extLst>
      <p:ext uri="{BB962C8B-B14F-4D97-AF65-F5344CB8AC3E}">
        <p14:creationId xmlns:p14="http://schemas.microsoft.com/office/powerpoint/2010/main" val="37905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TM03457503[[fn=Quotable]]</Template>
  <TotalTime>114</TotalTime>
  <Words>743</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Century Gothic</vt:lpstr>
      <vt:lpstr>Wingdings 2</vt:lpstr>
      <vt:lpstr>Quotable</vt:lpstr>
      <vt:lpstr> Discipleship</vt:lpstr>
      <vt:lpstr>GOD'S MISSION IS TO ESTABLISH A KINGDOM - Isaiah 9:6-7</vt:lpstr>
      <vt:lpstr>PowerPoint Presentation</vt:lpstr>
      <vt:lpstr>The biblical truth can be inferred by comparing Scripture with Scripture.</vt:lpstr>
      <vt:lpstr>PowerPoint Presentation</vt:lpstr>
      <vt:lpstr>PowerPoint Presentation</vt:lpstr>
      <vt:lpstr>PowerPoint Presentation</vt:lpstr>
      <vt:lpstr>The Rebellion.</vt:lpstr>
      <vt:lpstr>The Renovation.</vt:lpstr>
      <vt:lpstr>The Renovation.</vt:lpstr>
      <vt:lpstr>Discipleship is the Heart of God’s Mandate</vt:lpstr>
      <vt:lpstr>KEY: The Dispensation of Grace … Be Fruitful, Multiply and Replenish.</vt:lpstr>
      <vt:lpstr>Discipleship is the Heart of God’s Mandate</vt:lpstr>
      <vt:lpstr>Discipleship is the transfer of the reality of spiritual life from one person to another. </vt:lpstr>
      <vt:lpstr> Discipleship is the practical process that leads to conformity to the image of Christ.</vt:lpstr>
      <vt:lpstr>The four goals of discipleship.</vt:lpstr>
      <vt:lpstr>Discipleship is a possess that has both a beginning and an 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dc:title>
  <dc:creator>Sam M.</dc:creator>
  <cp:lastModifiedBy>Sam M.</cp:lastModifiedBy>
  <cp:revision>4</cp:revision>
  <dcterms:created xsi:type="dcterms:W3CDTF">2017-07-23T11:44:39Z</dcterms:created>
  <dcterms:modified xsi:type="dcterms:W3CDTF">2017-07-23T13:39:26Z</dcterms:modified>
</cp:coreProperties>
</file>